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9" r:id="rId4"/>
    <p:sldId id="260" r:id="rId5"/>
    <p:sldId id="261" r:id="rId6"/>
    <p:sldId id="266" r:id="rId7"/>
    <p:sldId id="262" r:id="rId8"/>
    <p:sldId id="272" r:id="rId9"/>
    <p:sldId id="263" r:id="rId10"/>
    <p:sldId id="264" r:id="rId11"/>
    <p:sldId id="265" r:id="rId12"/>
    <p:sldId id="267" r:id="rId13"/>
    <p:sldId id="269" r:id="rId14"/>
    <p:sldId id="271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1" d="100"/>
          <a:sy n="71" d="100"/>
        </p:scale>
        <p:origin x="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904791C-5856-4D2C-97EA-DD6557A920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F94A3D7-5024-4335-822E-61D9F75EC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62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E340-69D6-46C7-A812-221D1FB768B8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698D-C6BD-48DA-AC1E-BDA486535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145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E340-69D6-46C7-A812-221D1FB768B8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698D-C6BD-48DA-AC1E-BDA486535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584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E340-69D6-46C7-A812-221D1FB768B8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698D-C6BD-48DA-AC1E-BDA486535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29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E340-69D6-46C7-A812-221D1FB768B8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698D-C6BD-48DA-AC1E-BDA486535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22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E340-69D6-46C7-A812-221D1FB768B8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698D-C6BD-48DA-AC1E-BDA486535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909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E340-69D6-46C7-A812-221D1FB768B8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698D-C6BD-48DA-AC1E-BDA486535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564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E340-69D6-46C7-A812-221D1FB768B8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698D-C6BD-48DA-AC1E-BDA486535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847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E340-69D6-46C7-A812-221D1FB768B8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698D-C6BD-48DA-AC1E-BDA486535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464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E340-69D6-46C7-A812-221D1FB768B8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698D-C6BD-48DA-AC1E-BDA486535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365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E340-69D6-46C7-A812-221D1FB768B8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698D-C6BD-48DA-AC1E-BDA486535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40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E340-69D6-46C7-A812-221D1FB768B8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698D-C6BD-48DA-AC1E-BDA486535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695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6E340-69D6-46C7-A812-221D1FB768B8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1698D-C6BD-48DA-AC1E-BDA486535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52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IGQmdoK_Zf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hysical and natural worl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63" b="18628"/>
          <a:stretch/>
        </p:blipFill>
        <p:spPr bwMode="auto">
          <a:xfrm>
            <a:off x="0" y="26893"/>
            <a:ext cx="12192000" cy="6831107"/>
          </a:xfrm>
          <a:prstGeom prst="rect">
            <a:avLst/>
          </a:prstGeom>
          <a:blipFill dpi="0" rotWithShape="1">
            <a:blip r:embed="rId3">
              <a:alphaModFix amt="54000"/>
            </a:blip>
            <a:srcRect/>
            <a:tile tx="0" ty="0" sx="100000" sy="100000" flip="none" algn="tl"/>
          </a:blipFill>
          <a:effectLst>
            <a:glow rad="12700">
              <a:schemeClr val="accent1">
                <a:lumMod val="20000"/>
                <a:lumOff val="80000"/>
              </a:schemeClr>
            </a:glow>
            <a:reflection endPos="1000" dist="50800" dir="5400000" sy="-100000" algn="bl" rotWithShape="0"/>
            <a:softEdge rad="774700"/>
          </a:effectLst>
        </p:spPr>
      </p:pic>
      <p:sp>
        <p:nvSpPr>
          <p:cNvPr id="6" name="TextBox 5"/>
          <p:cNvSpPr txBox="1"/>
          <p:nvPr/>
        </p:nvSpPr>
        <p:spPr>
          <a:xfrm>
            <a:off x="699247" y="455549"/>
            <a:ext cx="110131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have stated that science is really just a body of knowledge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9247" y="3034497"/>
            <a:ext cx="1114761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have also mentioned that science involves a systematic way of understanding structure and behavior of the physical and natural world through observation and experimentation.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39082" y="5970576"/>
            <a:ext cx="1465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Chapter 1.3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41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887505" y="842357"/>
            <a:ext cx="11174507" cy="57598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Symbol" panose="05050102010706020507" pitchFamily="18" charset="2"/>
              <a:buNone/>
              <a:defRPr/>
            </a:pPr>
            <a:r>
              <a:rPr lang="en-US" sz="3200" b="1" dirty="0" smtClean="0"/>
              <a:t>A controlled experiment tests only ONE factor at a time while  </a:t>
            </a:r>
          </a:p>
          <a:p>
            <a:pPr>
              <a:buFont typeface="Symbol" panose="05050102010706020507" pitchFamily="18" charset="2"/>
              <a:buNone/>
              <a:defRPr/>
            </a:pPr>
            <a:r>
              <a:rPr lang="en-US" sz="3200" b="1" dirty="0" smtClean="0"/>
              <a:t>keeping all other factors the same.</a:t>
            </a:r>
          </a:p>
          <a:p>
            <a:pPr>
              <a:buFont typeface="Symbol" panose="05050102010706020507" pitchFamily="18" charset="2"/>
              <a:buNone/>
              <a:defRPr/>
            </a:pPr>
            <a:endParaRPr lang="en-US" sz="1200" dirty="0" smtClean="0">
              <a:solidFill>
                <a:schemeClr val="tx2"/>
              </a:solidFill>
            </a:endParaRPr>
          </a:p>
          <a:p>
            <a:pPr>
              <a:buFont typeface="Symbol" panose="05050102010706020507" pitchFamily="18" charset="2"/>
              <a:buNone/>
              <a:defRPr/>
            </a:pPr>
            <a:r>
              <a:rPr lang="en-US" sz="3200" b="1" dirty="0" smtClean="0"/>
              <a:t>Typically there two groups:</a:t>
            </a:r>
          </a:p>
          <a:p>
            <a:pPr>
              <a:buFont typeface="Symbol" panose="05050102010706020507" pitchFamily="18" charset="2"/>
              <a:buNone/>
              <a:defRPr/>
            </a:pPr>
            <a:r>
              <a:rPr lang="en-US" sz="3200" b="1" dirty="0">
                <a:solidFill>
                  <a:schemeClr val="tx2"/>
                </a:solidFill>
              </a:rPr>
              <a:t>	</a:t>
            </a:r>
            <a:r>
              <a:rPr lang="en-US" sz="3200" b="1" dirty="0" smtClean="0">
                <a:solidFill>
                  <a:schemeClr val="tx2"/>
                </a:solidFill>
              </a:rPr>
              <a:t>1. </a:t>
            </a:r>
            <a:r>
              <a:rPr lang="en-US" sz="3200" b="1" dirty="0" smtClean="0">
                <a:solidFill>
                  <a:srgbClr val="FF0000"/>
                </a:solidFill>
              </a:rPr>
              <a:t>Control group</a:t>
            </a:r>
            <a:r>
              <a:rPr lang="en-US" sz="3200" b="1" dirty="0" smtClean="0">
                <a:solidFill>
                  <a:schemeClr val="tx2"/>
                </a:solidFill>
              </a:rPr>
              <a:t> – </a:t>
            </a:r>
            <a:r>
              <a:rPr lang="en-US" sz="3200" b="1" dirty="0" smtClean="0"/>
              <a:t>gets no experimental treatment.</a:t>
            </a:r>
          </a:p>
          <a:p>
            <a:pPr>
              <a:buFont typeface="Symbol" panose="05050102010706020507" pitchFamily="18" charset="2"/>
              <a:buNone/>
              <a:defRPr/>
            </a:pPr>
            <a:r>
              <a:rPr lang="en-US" sz="3200" b="1" dirty="0" smtClean="0">
                <a:solidFill>
                  <a:schemeClr val="tx2"/>
                </a:solidFill>
              </a:rPr>
              <a:t>	2. </a:t>
            </a:r>
            <a:r>
              <a:rPr lang="en-US" sz="3200" b="1" dirty="0" smtClean="0">
                <a:solidFill>
                  <a:srgbClr val="FF0000"/>
                </a:solidFill>
              </a:rPr>
              <a:t>Experimental group </a:t>
            </a:r>
            <a:r>
              <a:rPr lang="en-US" sz="3200" b="1" dirty="0" smtClean="0"/>
              <a:t>– gets all the same factors as the control</a:t>
            </a:r>
          </a:p>
          <a:p>
            <a:pPr>
              <a:buFont typeface="Symbol" panose="05050102010706020507" pitchFamily="18" charset="2"/>
              <a:buNone/>
              <a:defRPr/>
            </a:pPr>
            <a:r>
              <a:rPr lang="en-US" sz="3200" b="1" dirty="0"/>
              <a:t> </a:t>
            </a:r>
            <a:r>
              <a:rPr lang="en-US" sz="3200" b="1" dirty="0" smtClean="0"/>
              <a:t>      group but also receives the one tested factor.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endParaRPr lang="en-US" sz="3200" dirty="0" smtClean="0">
              <a:solidFill>
                <a:schemeClr val="tx2"/>
              </a:solidFill>
            </a:endParaRPr>
          </a:p>
          <a:p>
            <a:pPr>
              <a:buFont typeface="Symbol" panose="05050102010706020507" pitchFamily="18" charset="2"/>
              <a:buNone/>
              <a:defRPr/>
            </a:pPr>
            <a:r>
              <a:rPr lang="en-US" sz="3200" dirty="0" smtClean="0">
                <a:solidFill>
                  <a:schemeClr val="tx2"/>
                </a:solidFill>
              </a:rPr>
              <a:t>		</a:t>
            </a:r>
            <a:r>
              <a:rPr lang="en-US" b="1" dirty="0" smtClean="0"/>
              <a:t>The single factor being tested is known as the </a:t>
            </a:r>
            <a:r>
              <a:rPr lang="en-US" b="1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independent variable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  <a:p>
            <a:pPr>
              <a:buFont typeface="Symbol" panose="05050102010706020507" pitchFamily="18" charset="2"/>
              <a:buNone/>
              <a:defRPr/>
            </a:pPr>
            <a:r>
              <a:rPr lang="en-US" sz="3200" dirty="0" smtClean="0">
                <a:solidFill>
                  <a:schemeClr val="tx2"/>
                </a:solidFill>
              </a:rPr>
              <a:t>		</a:t>
            </a:r>
            <a:r>
              <a:rPr lang="en-US" b="1" dirty="0" smtClean="0"/>
              <a:t>Factor that changes in response to the independent variable is 	known as </a:t>
            </a:r>
            <a:r>
              <a:rPr lang="en-US" b="1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dependent </a:t>
            </a:r>
            <a:r>
              <a:rPr lang="en-US" b="1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variable</a:t>
            </a:r>
            <a:r>
              <a:rPr lang="en-US" sz="3200" b="1" dirty="0" smtClean="0"/>
              <a:t>.</a:t>
            </a:r>
            <a:endParaRPr lang="en-US" sz="32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57199" y="134471"/>
            <a:ext cx="104618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Symbol" panose="05050102010706020507" pitchFamily="18" charset="2"/>
              <a:buNone/>
              <a:defRPr/>
            </a:pPr>
            <a:r>
              <a:rPr lang="en-US" sz="4000" b="1" dirty="0" smtClean="0"/>
              <a:t>A. </a:t>
            </a:r>
            <a:r>
              <a:rPr lang="en-US" sz="4000" b="1" u="sng" dirty="0" smtClean="0"/>
              <a:t>Controlled </a:t>
            </a:r>
            <a:r>
              <a:rPr lang="en-US" sz="4000" b="1" u="sng" dirty="0"/>
              <a:t>Experiments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506" y="2842384"/>
            <a:ext cx="11016505" cy="397031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______________________________________________________________________________________________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______________________________________________________________________________________________</a:t>
            </a:r>
          </a:p>
          <a:p>
            <a:endParaRPr lang="en-US" dirty="0" smtClean="0"/>
          </a:p>
          <a:p>
            <a:r>
              <a:rPr lang="en-US" dirty="0" smtClean="0"/>
              <a:t>______________________________________________________________________________________________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______________________________________________________________________________________________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04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199" y="134471"/>
            <a:ext cx="53788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Symbol" panose="05050102010706020507" pitchFamily="18" charset="2"/>
              <a:buNone/>
              <a:defRPr/>
            </a:pPr>
            <a:r>
              <a:rPr lang="en-US" sz="4000" b="1" dirty="0" smtClean="0"/>
              <a:t>B.  </a:t>
            </a:r>
            <a:r>
              <a:rPr lang="en-US" sz="4000" b="1" u="sng" dirty="0" smtClean="0"/>
              <a:t>Research Study</a:t>
            </a:r>
            <a:endParaRPr lang="en-US" sz="40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1277471" y="1223682"/>
            <a:ext cx="501575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In a Study, researchers gather information from various sources and attempt to find trends in the data collected.</a:t>
            </a:r>
          </a:p>
          <a:p>
            <a:endParaRPr lang="en-US" sz="3200" b="1" dirty="0"/>
          </a:p>
          <a:p>
            <a:r>
              <a:rPr lang="en-US" sz="3200" b="1" dirty="0" smtClean="0"/>
              <a:t>The researchers will try to limit the number of variables (factors) that can affect their data.</a:t>
            </a:r>
            <a:endParaRPr lang="en-US" sz="3200" b="1" dirty="0"/>
          </a:p>
        </p:txBody>
      </p:sp>
      <p:pic>
        <p:nvPicPr>
          <p:cNvPr id="5122" name="Picture 2" descr="Image result for do you prefer this or tha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82"/>
          <a:stretch/>
        </p:blipFill>
        <p:spPr bwMode="auto">
          <a:xfrm>
            <a:off x="6421904" y="1291724"/>
            <a:ext cx="5473151" cy="4948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365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60294" y="358588"/>
            <a:ext cx="3648635" cy="999565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latin typeface="+mn-lt"/>
              </a:rPr>
              <a:t>5. </a:t>
            </a:r>
            <a:r>
              <a:rPr lang="en-US" altLang="en-US" b="1" u="sng" dirty="0" smtClean="0">
                <a:latin typeface="+mn-lt"/>
              </a:rPr>
              <a:t>Evaluate</a:t>
            </a:r>
            <a:endParaRPr lang="en-US" altLang="en-US" b="1" dirty="0" smtClean="0">
              <a:latin typeface="+mn-lt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246094" y="1358153"/>
            <a:ext cx="10614211" cy="3872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Symbol" panose="05050102010706020507" pitchFamily="18" charset="2"/>
              <a:buNone/>
            </a:pPr>
            <a:r>
              <a:rPr lang="en-US" altLang="en-US" sz="3500" b="1" dirty="0" smtClean="0"/>
              <a:t>During </a:t>
            </a:r>
            <a:r>
              <a:rPr lang="en-US" altLang="en-US" sz="3500" b="1" dirty="0" smtClean="0"/>
              <a:t>an </a:t>
            </a:r>
            <a:r>
              <a:rPr lang="en-US" altLang="en-US" sz="3500" b="1" dirty="0" smtClean="0"/>
              <a:t>investigation </a:t>
            </a:r>
            <a:r>
              <a:rPr lang="en-US" altLang="en-US" sz="3500" b="1" dirty="0" smtClean="0"/>
              <a:t>data (evidence) will be collected </a:t>
            </a:r>
            <a:r>
              <a:rPr lang="en-US" altLang="en-US" sz="3500" b="1" dirty="0" smtClean="0"/>
              <a:t>which will help you draw an informed </a:t>
            </a:r>
            <a:r>
              <a:rPr lang="en-US" altLang="en-US" sz="3500" b="1" dirty="0" smtClean="0"/>
              <a:t>conclusion whether your hypothesis was valid or not.</a:t>
            </a:r>
            <a:endParaRPr lang="en-US" altLang="en-US" sz="3500" b="1" dirty="0" smtClean="0"/>
          </a:p>
          <a:p>
            <a:pPr>
              <a:buFont typeface="Symbol" panose="05050102010706020507" pitchFamily="18" charset="2"/>
              <a:buNone/>
            </a:pPr>
            <a:endParaRPr lang="en-US" altLang="en-US" sz="1400" u="sng" dirty="0" smtClean="0"/>
          </a:p>
          <a:p>
            <a:pPr>
              <a:buFont typeface="Symbol" panose="05050102010706020507" pitchFamily="18" charset="2"/>
              <a:buNone/>
            </a:pPr>
            <a:r>
              <a:rPr lang="en-US" altLang="en-US" u="sng" dirty="0" smtClean="0"/>
              <a:t>Types </a:t>
            </a:r>
            <a:r>
              <a:rPr lang="en-US" altLang="en-US" u="sng" dirty="0" smtClean="0"/>
              <a:t>of Data</a:t>
            </a:r>
          </a:p>
          <a:p>
            <a:pPr>
              <a:buFont typeface="Symbol" panose="05050102010706020507" pitchFamily="18" charset="2"/>
              <a:buNone/>
            </a:pPr>
            <a:r>
              <a:rPr lang="en-US" altLang="en-US" dirty="0" smtClean="0"/>
              <a:t>	</a:t>
            </a:r>
            <a:r>
              <a:rPr lang="en-US" altLang="en-US" b="1" i="1" u="sng" dirty="0" smtClean="0"/>
              <a:t>Quantitative data</a:t>
            </a:r>
            <a:r>
              <a:rPr lang="en-US" altLang="en-US" dirty="0" smtClean="0"/>
              <a:t> – data that can be measured and will produce a </a:t>
            </a:r>
            <a:r>
              <a:rPr lang="en-US" altLang="en-US" dirty="0" smtClean="0"/>
              <a:t>number. </a:t>
            </a:r>
            <a:r>
              <a:rPr lang="en-US" altLang="en-US" dirty="0" smtClean="0"/>
              <a:t>	  </a:t>
            </a:r>
            <a:r>
              <a:rPr lang="en-US" altLang="en-US" dirty="0" smtClean="0"/>
              <a:t>		</a:t>
            </a:r>
            <a:endParaRPr lang="en-US" altLang="en-US" sz="1400" dirty="0" smtClean="0"/>
          </a:p>
          <a:p>
            <a:pPr>
              <a:buFont typeface="Symbol" panose="05050102010706020507" pitchFamily="18" charset="2"/>
              <a:buNone/>
            </a:pPr>
            <a:r>
              <a:rPr lang="en-US" altLang="en-US" dirty="0" smtClean="0"/>
              <a:t> 	</a:t>
            </a:r>
            <a:r>
              <a:rPr lang="en-US" altLang="en-US" b="1" i="1" u="sng" dirty="0" smtClean="0"/>
              <a:t>Qualitative data</a:t>
            </a:r>
            <a:r>
              <a:rPr lang="en-US" altLang="en-US" dirty="0" smtClean="0"/>
              <a:t> – data that does not produce a number.</a:t>
            </a:r>
            <a:endParaRPr lang="en-US" altLang="en-US" sz="2400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246093" y="5725086"/>
            <a:ext cx="10614211" cy="1010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Symbol" panose="05050102010706020507" pitchFamily="18" charset="2"/>
              <a:buNone/>
            </a:pPr>
            <a:r>
              <a:rPr lang="en-US" altLang="en-US" sz="3200" b="1" dirty="0" smtClean="0"/>
              <a:t>Whichever type is collected these results must be </a:t>
            </a:r>
            <a:r>
              <a:rPr lang="en-US" altLang="en-US" sz="3200" b="1" u="sng" dirty="0" smtClean="0"/>
              <a:t>analyzed</a:t>
            </a:r>
            <a:r>
              <a:rPr lang="en-US" altLang="en-US" sz="3200" b="1" dirty="0" smtClean="0"/>
              <a:t> using indices</a:t>
            </a:r>
            <a:r>
              <a:rPr lang="en-US" altLang="en-US" sz="3200" b="1" dirty="0" smtClean="0"/>
              <a:t>, </a:t>
            </a:r>
            <a:r>
              <a:rPr lang="en-US" altLang="en-US" sz="3200" b="1" dirty="0" smtClean="0"/>
              <a:t>graphs, </a:t>
            </a:r>
            <a:r>
              <a:rPr lang="en-US" altLang="en-US" sz="3200" b="1" dirty="0" smtClean="0"/>
              <a:t>charts </a:t>
            </a:r>
            <a:r>
              <a:rPr lang="en-US" altLang="en-US" sz="3200" b="1" dirty="0" smtClean="0"/>
              <a:t>or other </a:t>
            </a:r>
            <a:r>
              <a:rPr lang="en-US" altLang="en-US" sz="3200" b="1" dirty="0" smtClean="0"/>
              <a:t>statistical tests.</a:t>
            </a:r>
            <a:endParaRPr lang="en-US" altLang="en-US" sz="3200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246093" y="3039854"/>
            <a:ext cx="10394576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_________________________________________________________________________________________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22976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51647" y="1245768"/>
            <a:ext cx="11340353" cy="3891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Symbol" panose="05050102010706020507" pitchFamily="18" charset="2"/>
              <a:buNone/>
            </a:pPr>
            <a:r>
              <a:rPr lang="en-US" altLang="en-US" dirty="0" smtClean="0"/>
              <a:t>In the final evaluation, </a:t>
            </a:r>
            <a:r>
              <a:rPr lang="en-US" altLang="en-US" b="1" dirty="0" smtClean="0"/>
              <a:t>conclusions are drawn </a:t>
            </a:r>
            <a:r>
              <a:rPr lang="en-US" altLang="en-US" dirty="0" smtClean="0"/>
              <a:t>based on the newly found evidence.</a:t>
            </a:r>
          </a:p>
          <a:p>
            <a:pPr>
              <a:buFont typeface="Symbol" panose="05050102010706020507" pitchFamily="18" charset="2"/>
              <a:buNone/>
            </a:pPr>
            <a:endParaRPr lang="en-US" altLang="en-US" sz="1100" dirty="0" smtClean="0"/>
          </a:p>
          <a:p>
            <a:pPr>
              <a:buFont typeface="Symbol" panose="05050102010706020507" pitchFamily="18" charset="2"/>
              <a:buNone/>
            </a:pPr>
            <a:r>
              <a:rPr lang="en-US" altLang="en-US" dirty="0" smtClean="0"/>
              <a:t>The </a:t>
            </a:r>
            <a:r>
              <a:rPr lang="en-US" altLang="en-US" i="1" dirty="0" smtClean="0"/>
              <a:t>hypothesis </a:t>
            </a:r>
            <a:r>
              <a:rPr lang="en-US" altLang="en-US" dirty="0" smtClean="0"/>
              <a:t>is checked whether it is </a:t>
            </a:r>
            <a:r>
              <a:rPr lang="en-US" altLang="en-US" b="1" u="sng" dirty="0" smtClean="0"/>
              <a:t>supported</a:t>
            </a:r>
            <a:r>
              <a:rPr lang="en-US" altLang="en-US" dirty="0" smtClean="0"/>
              <a:t> by the evidence or </a:t>
            </a:r>
            <a:r>
              <a:rPr lang="en-US" altLang="en-US" u="sng" dirty="0" smtClean="0"/>
              <a:t>not</a:t>
            </a:r>
            <a:r>
              <a:rPr lang="en-US" altLang="en-US" dirty="0" smtClean="0"/>
              <a:t> supported by the evidence.</a:t>
            </a:r>
            <a:endParaRPr lang="en-US" altLang="en-US" dirty="0" smtClean="0"/>
          </a:p>
          <a:p>
            <a:pPr>
              <a:buFont typeface="Symbol" panose="05050102010706020507" pitchFamily="18" charset="2"/>
              <a:buNone/>
            </a:pPr>
            <a:endParaRPr lang="en-US" altLang="en-US" sz="1100" dirty="0" smtClean="0"/>
          </a:p>
          <a:p>
            <a:pPr>
              <a:buFontTx/>
              <a:buChar char="-"/>
            </a:pPr>
            <a:r>
              <a:rPr lang="en-US" altLang="en-US" b="1" u="sng" dirty="0" smtClean="0"/>
              <a:t>Bias</a:t>
            </a:r>
            <a:r>
              <a:rPr lang="en-US" altLang="en-US" dirty="0" smtClean="0"/>
              <a:t> must be excluded from any conclusions.  Bias is showing favor to one bit of data over another or throwin</a:t>
            </a:r>
            <a:r>
              <a:rPr lang="en-US" altLang="en-US" dirty="0" smtClean="0"/>
              <a:t>g out evidence that does not fit the hypothesis.  </a:t>
            </a:r>
            <a:endParaRPr lang="en-US" altLang="en-US" dirty="0" smtClean="0"/>
          </a:p>
          <a:p>
            <a:pPr>
              <a:buFontTx/>
              <a:buChar char="-"/>
            </a:pPr>
            <a:endParaRPr lang="en-US" altLang="en-US" dirty="0" smtClean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17493" y="5136776"/>
            <a:ext cx="10654553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3200" b="1" dirty="0"/>
              <a:t>Whether </a:t>
            </a:r>
            <a:r>
              <a:rPr lang="en-US" sz="3200" b="1" dirty="0" smtClean="0"/>
              <a:t>the </a:t>
            </a:r>
            <a:r>
              <a:rPr lang="en-US" sz="3200" b="1" dirty="0"/>
              <a:t>investigation supported </a:t>
            </a:r>
            <a:r>
              <a:rPr lang="en-US" sz="3200" b="1" dirty="0" smtClean="0"/>
              <a:t>the </a:t>
            </a:r>
            <a:r>
              <a:rPr lang="en-US" sz="3200" b="1" dirty="0"/>
              <a:t>hypothesis or did not support </a:t>
            </a:r>
            <a:r>
              <a:rPr lang="en-US" sz="3200" b="1" dirty="0" smtClean="0"/>
              <a:t>the </a:t>
            </a:r>
            <a:r>
              <a:rPr lang="en-US" sz="3200" b="1" dirty="0"/>
              <a:t>hypothesis, </a:t>
            </a:r>
            <a:r>
              <a:rPr lang="en-US" sz="3200" b="1" dirty="0" smtClean="0"/>
              <a:t>the new evidence and conclusions must be </a:t>
            </a:r>
            <a:r>
              <a:rPr lang="en-US" sz="3200" b="1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communicated</a:t>
            </a:r>
            <a:r>
              <a:rPr lang="en-US" sz="3200" b="1" dirty="0" smtClean="0"/>
              <a:t> to others. 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6164" y="336176"/>
            <a:ext cx="104797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6. </a:t>
            </a:r>
            <a:r>
              <a:rPr lang="en-US" sz="4400" b="1" u="sng" dirty="0" smtClean="0"/>
              <a:t>Communicate findings</a:t>
            </a:r>
            <a:endParaRPr lang="en-US" sz="4400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954740" y="3242299"/>
            <a:ext cx="11016505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______________________________________________________________________________________________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86065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45141" y="393700"/>
            <a:ext cx="5544670" cy="843429"/>
          </a:xfrm>
        </p:spPr>
        <p:txBody>
          <a:bodyPr/>
          <a:lstStyle/>
          <a:p>
            <a:pPr eaLnBrk="1" hangingPunct="1"/>
            <a:r>
              <a:rPr lang="en-US" altLang="en-US" b="1" u="sng" dirty="0" smtClean="0">
                <a:latin typeface="+mn-lt"/>
              </a:rPr>
              <a:t>Scientific </a:t>
            </a:r>
            <a:r>
              <a:rPr lang="en-US" altLang="en-US" b="1" u="sng" dirty="0" smtClean="0">
                <a:latin typeface="+mn-lt"/>
              </a:rPr>
              <a:t>Theory</a:t>
            </a:r>
            <a:endParaRPr lang="en-US" altLang="en-US" b="1" u="sng" dirty="0" smtClean="0">
              <a:latin typeface="+mn-lt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02341" y="1600200"/>
            <a:ext cx="5087470" cy="5043880"/>
          </a:xfrm>
        </p:spPr>
        <p:txBody>
          <a:bodyPr>
            <a:normAutofit/>
          </a:bodyPr>
          <a:lstStyle/>
          <a:p>
            <a:pPr marL="0" indent="0" eaLnBrk="1" hangingPunct="1">
              <a:buFont typeface="Symbol" panose="05050102010706020507" pitchFamily="18" charset="2"/>
              <a:buNone/>
              <a:defRPr/>
            </a:pPr>
            <a:r>
              <a:rPr lang="en-US" sz="3200" b="1" dirty="0" smtClean="0">
                <a:uFill>
                  <a:solidFill>
                    <a:schemeClr val="accent1"/>
                  </a:solidFill>
                </a:uFill>
              </a:rPr>
              <a:t>The </a:t>
            </a:r>
            <a:r>
              <a:rPr lang="en-US" sz="3200" b="1" dirty="0" smtClean="0">
                <a:uFill>
                  <a:solidFill>
                    <a:schemeClr val="accent1"/>
                  </a:solidFill>
                </a:uFill>
              </a:rPr>
              <a:t>difference </a:t>
            </a:r>
            <a:r>
              <a:rPr lang="en-US" sz="3200" b="1" dirty="0" smtClean="0">
                <a:uFill>
                  <a:solidFill>
                    <a:schemeClr val="accent1"/>
                  </a:solidFill>
                </a:uFill>
              </a:rPr>
              <a:t>between a theory and a hypothesis is</a:t>
            </a:r>
            <a:r>
              <a:rPr lang="en-US" sz="3200" b="1" dirty="0" smtClean="0">
                <a:uFill>
                  <a:solidFill>
                    <a:schemeClr val="accent1"/>
                  </a:solidFill>
                </a:uFill>
              </a:rPr>
              <a:t>:</a:t>
            </a:r>
          </a:p>
          <a:p>
            <a:pPr marL="0" indent="0" eaLnBrk="1" hangingPunct="1">
              <a:buFont typeface="Symbol" panose="05050102010706020507" pitchFamily="18" charset="2"/>
              <a:buNone/>
              <a:defRPr/>
            </a:pPr>
            <a:endParaRPr lang="en-US" sz="1700" b="1" dirty="0" smtClean="0">
              <a:uFill>
                <a:solidFill>
                  <a:schemeClr val="accent1"/>
                </a:solidFill>
              </a:uFill>
            </a:endParaRPr>
          </a:p>
          <a:p>
            <a:pPr marL="0" indent="0" eaLnBrk="1" hangingPunct="1">
              <a:buFont typeface="Symbol" panose="05050102010706020507" pitchFamily="18" charset="2"/>
              <a:buNone/>
              <a:defRPr/>
            </a:pPr>
            <a:r>
              <a:rPr lang="en-US" sz="3200" b="1" dirty="0" smtClean="0">
                <a:uFill>
                  <a:solidFill>
                    <a:schemeClr val="accent1"/>
                  </a:solidFill>
                </a:uFill>
              </a:rPr>
              <a:t>A </a:t>
            </a:r>
            <a:r>
              <a:rPr lang="en-US" sz="3200" b="1" u="sng" dirty="0" smtClean="0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</a:rPr>
              <a:t>hypothesis</a:t>
            </a:r>
            <a:r>
              <a:rPr lang="en-US" sz="3200" b="1" dirty="0" smtClean="0">
                <a:uFill>
                  <a:solidFill>
                    <a:schemeClr val="accent1"/>
                  </a:solidFill>
                </a:uFill>
              </a:rPr>
              <a:t> is a specific, testable prediction for a limited set of conditions.  </a:t>
            </a:r>
            <a:endParaRPr lang="en-US" sz="3200" b="1" dirty="0" smtClean="0">
              <a:uFill>
                <a:solidFill>
                  <a:schemeClr val="accent1"/>
                </a:solidFill>
              </a:uFill>
            </a:endParaRPr>
          </a:p>
          <a:p>
            <a:pPr marL="0" indent="0" eaLnBrk="1" hangingPunct="1">
              <a:buFont typeface="Symbol" panose="05050102010706020507" pitchFamily="18" charset="2"/>
              <a:buNone/>
              <a:defRPr/>
            </a:pPr>
            <a:endParaRPr lang="en-US" sz="1700" b="1" dirty="0" smtClean="0">
              <a:uFill>
                <a:solidFill>
                  <a:schemeClr val="accent1"/>
                </a:solidFill>
              </a:uFill>
            </a:endParaRPr>
          </a:p>
          <a:p>
            <a:pPr marL="0" indent="0" eaLnBrk="1" hangingPunct="1">
              <a:buFont typeface="Symbol" panose="05050102010706020507" pitchFamily="18" charset="2"/>
              <a:buNone/>
              <a:defRPr/>
            </a:pPr>
            <a:r>
              <a:rPr lang="en-US" sz="3200" b="1" dirty="0" smtClean="0">
                <a:uFill>
                  <a:solidFill>
                    <a:schemeClr val="accent1"/>
                  </a:solidFill>
                </a:uFill>
              </a:rPr>
              <a:t>A </a:t>
            </a:r>
            <a:r>
              <a:rPr lang="en-US" sz="3200" b="1" u="sng" dirty="0" smtClean="0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</a:rPr>
              <a:t>theory</a:t>
            </a:r>
            <a:r>
              <a:rPr lang="en-US" sz="3200" b="1" dirty="0" smtClean="0">
                <a:uFill>
                  <a:solidFill>
                    <a:schemeClr val="accent1"/>
                  </a:solidFill>
                </a:uFill>
              </a:rPr>
              <a:t> is the </a:t>
            </a:r>
            <a:r>
              <a:rPr lang="en-US" sz="3200" b="1" dirty="0" smtClean="0">
                <a:uFill>
                  <a:solidFill>
                    <a:schemeClr val="accent1"/>
                  </a:solidFill>
                </a:uFill>
              </a:rPr>
              <a:t>generally accepted explanation </a:t>
            </a:r>
            <a:r>
              <a:rPr lang="en-US" sz="3200" b="1" dirty="0" smtClean="0">
                <a:uFill>
                  <a:solidFill>
                    <a:schemeClr val="accent1"/>
                  </a:solidFill>
                </a:uFill>
              </a:rPr>
              <a:t>for a broad range of </a:t>
            </a:r>
            <a:r>
              <a:rPr lang="en-US" sz="3200" b="1" dirty="0" smtClean="0">
                <a:uFill>
                  <a:solidFill>
                    <a:schemeClr val="accent1"/>
                  </a:solidFill>
                </a:uFill>
              </a:rPr>
              <a:t>current data and observations.</a:t>
            </a:r>
            <a:endParaRPr lang="en-US" dirty="0" smtClean="0">
              <a:uFill>
                <a:solidFill>
                  <a:schemeClr val="accent1"/>
                </a:solidFill>
              </a:u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255" r="4120"/>
          <a:stretch/>
        </p:blipFill>
        <p:spPr>
          <a:xfrm>
            <a:off x="7422775" y="393700"/>
            <a:ext cx="3361765" cy="62503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695330" y="393700"/>
            <a:ext cx="1089212" cy="9779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7295587" y="5538995"/>
            <a:ext cx="1232271" cy="9779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340788" y="4693024"/>
            <a:ext cx="443752" cy="19510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695328" y="5666180"/>
            <a:ext cx="1089212" cy="9779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02341" y="4512018"/>
            <a:ext cx="6445625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_____________________________________________________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_____________________________________________________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_____________________________________________________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9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199" y="662887"/>
            <a:ext cx="1111623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How do we get this knowledge and how do we know it is true and accurate?</a:t>
            </a:r>
          </a:p>
          <a:p>
            <a:endParaRPr lang="en-US" sz="3200" b="1" dirty="0"/>
          </a:p>
          <a:p>
            <a:r>
              <a:rPr lang="en-US" sz="3200" b="1" dirty="0" smtClean="0"/>
              <a:t>Beginning in the 17</a:t>
            </a:r>
            <a:r>
              <a:rPr lang="en-US" sz="3200" b="1" baseline="30000" dirty="0" smtClean="0"/>
              <a:t>th</a:t>
            </a:r>
            <a:r>
              <a:rPr lang="en-US" sz="3200" b="1" dirty="0" smtClean="0"/>
              <a:t> Century, a method started to be developed to solve problems and gather data about the physical and natural world. Today we call it the: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7674" y="4423934"/>
            <a:ext cx="645010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rgbClr val="FF0000"/>
                </a:solidFill>
              </a:rPr>
              <a:t>Scientific Method</a:t>
            </a:r>
          </a:p>
        </p:txBody>
      </p:sp>
      <p:pic>
        <p:nvPicPr>
          <p:cNvPr id="3082" name="Picture 10" descr="Image result for 17th century scientis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780" y="3709875"/>
            <a:ext cx="4779264" cy="275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07674" y="4276165"/>
            <a:ext cx="6271350" cy="147917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6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5117" y="416858"/>
            <a:ext cx="11443448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</a:rPr>
              <a:t>Scientific Method </a:t>
            </a:r>
            <a:r>
              <a:rPr lang="en-US" sz="3200" b="1" dirty="0" smtClean="0"/>
              <a:t>can be defined many ways but all have a central theme:</a:t>
            </a:r>
          </a:p>
          <a:p>
            <a:endParaRPr lang="en-US" sz="1600" b="1" dirty="0" smtClean="0"/>
          </a:p>
          <a:p>
            <a:endParaRPr lang="en-US" b="1" dirty="0"/>
          </a:p>
          <a:p>
            <a:r>
              <a:rPr lang="en-US" sz="3600" b="1" dirty="0" smtClean="0"/>
              <a:t>A systemic approach to investigation in which a </a:t>
            </a:r>
            <a:r>
              <a:rPr lang="en-US" sz="3600" b="1" dirty="0" smtClean="0">
                <a:solidFill>
                  <a:srgbClr val="FF0000"/>
                </a:solidFill>
              </a:rPr>
              <a:t>question</a:t>
            </a:r>
            <a:r>
              <a:rPr lang="en-US" sz="3600" b="1" dirty="0" smtClean="0"/>
              <a:t> is first identified through data gathered from </a:t>
            </a:r>
            <a:r>
              <a:rPr lang="en-US" sz="3600" b="1" dirty="0" smtClean="0">
                <a:solidFill>
                  <a:srgbClr val="FF0000"/>
                </a:solidFill>
              </a:rPr>
              <a:t>observations</a:t>
            </a:r>
            <a:r>
              <a:rPr lang="en-US" sz="3600" b="1" dirty="0" smtClean="0"/>
              <a:t>. </a:t>
            </a:r>
          </a:p>
          <a:p>
            <a:endParaRPr lang="en-US" sz="1200" b="1" dirty="0"/>
          </a:p>
          <a:p>
            <a:r>
              <a:rPr lang="en-US" sz="3600" b="1" dirty="0" smtClean="0"/>
              <a:t>The answer to the question is then proposed in a </a:t>
            </a:r>
            <a:r>
              <a:rPr lang="en-US" sz="3600" b="1" dirty="0" smtClean="0">
                <a:solidFill>
                  <a:srgbClr val="FF0000"/>
                </a:solidFill>
              </a:rPr>
              <a:t>hypothesis</a:t>
            </a:r>
            <a:r>
              <a:rPr lang="en-US" sz="3600" b="1" dirty="0" smtClean="0"/>
              <a:t>. </a:t>
            </a:r>
          </a:p>
          <a:p>
            <a:endParaRPr lang="en-US" sz="1200" b="1" dirty="0"/>
          </a:p>
          <a:p>
            <a:r>
              <a:rPr lang="en-US" sz="3600" b="1" dirty="0" smtClean="0"/>
              <a:t>The hypothesis is then </a:t>
            </a:r>
            <a:r>
              <a:rPr lang="en-US" sz="3600" b="1" u="sng" dirty="0" smtClean="0"/>
              <a:t>tested</a:t>
            </a:r>
            <a:r>
              <a:rPr lang="en-US" sz="3600" b="1" dirty="0" smtClean="0"/>
              <a:t>, the results </a:t>
            </a:r>
            <a:r>
              <a:rPr lang="en-US" sz="3600" b="1" u="sng" dirty="0" smtClean="0"/>
              <a:t>collected</a:t>
            </a:r>
            <a:r>
              <a:rPr lang="en-US" sz="3600" b="1" dirty="0" smtClean="0"/>
              <a:t>, </a:t>
            </a:r>
            <a:r>
              <a:rPr lang="en-US" sz="3600" b="1" u="sng" dirty="0" smtClean="0"/>
              <a:t>analyzed</a:t>
            </a:r>
            <a:r>
              <a:rPr lang="en-US" sz="3600" b="1" dirty="0" smtClean="0"/>
              <a:t>, </a:t>
            </a:r>
            <a:r>
              <a:rPr lang="en-US" sz="3600" b="1" u="sng" dirty="0" smtClean="0"/>
              <a:t>communicated</a:t>
            </a:r>
            <a:r>
              <a:rPr lang="en-US" sz="3600" b="1" dirty="0" smtClean="0"/>
              <a:t>, and the new data should all be able to be </a:t>
            </a:r>
            <a:r>
              <a:rPr lang="en-US" sz="3600" b="1" u="sng" dirty="0" smtClean="0"/>
              <a:t>repeated</a:t>
            </a:r>
            <a:r>
              <a:rPr lang="en-US" sz="3600" b="1" dirty="0" smtClean="0"/>
              <a:t> by others.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295529" y="6239435"/>
            <a:ext cx="658906" cy="61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05117" y="1627094"/>
            <a:ext cx="11295530" cy="154641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07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972670" y="1366159"/>
            <a:ext cx="5943600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Observations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Question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Hypothesis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Investigate (experiment)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Evaluate results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Communicate </a:t>
            </a:r>
            <a:r>
              <a:rPr lang="en-US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findings</a:t>
            </a:r>
            <a:endParaRPr lang="en-US" sz="3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0271" y="457200"/>
            <a:ext cx="10394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 smtClean="0"/>
              <a:t>Steps of the Scientific Method:</a:t>
            </a:r>
            <a:endParaRPr lang="en-US" sz="4800" b="1" u="sng" dirty="0"/>
          </a:p>
        </p:txBody>
      </p:sp>
      <p:pic>
        <p:nvPicPr>
          <p:cNvPr id="4104" name="Picture 8" descr="Image result for one, two, three, four, five, six in sign langu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683" y="1570586"/>
            <a:ext cx="3444306" cy="483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5800" y="1374165"/>
            <a:ext cx="7113494" cy="507831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____________________________________________________________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____________________________________________________________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____________________________________________________________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____________________________________________________________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____________________________________________________________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____________________________________________________________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2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82387" y="470647"/>
            <a:ext cx="11577919" cy="5486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Symbol" panose="05050102010706020507" pitchFamily="18" charset="2"/>
              <a:buAutoNum type="arabicPeriod"/>
            </a:pPr>
            <a:r>
              <a:rPr lang="en-US" altLang="en-US" sz="4400" b="1" i="1" u="sng" dirty="0" smtClean="0"/>
              <a:t>Observation</a:t>
            </a:r>
          </a:p>
          <a:p>
            <a:pPr marL="0" indent="0">
              <a:buNone/>
            </a:pPr>
            <a:r>
              <a:rPr lang="en-US" altLang="en-US" sz="3200" b="1" dirty="0" smtClean="0">
                <a:solidFill>
                  <a:schemeClr val="tx2"/>
                </a:solidFill>
              </a:rPr>
              <a:t>		</a:t>
            </a:r>
          </a:p>
          <a:p>
            <a:pPr marL="609600" indent="-609600">
              <a:buFont typeface="Symbol" panose="05050102010706020507" pitchFamily="18" charset="2"/>
              <a:buNone/>
            </a:pPr>
            <a:r>
              <a:rPr lang="en-US" altLang="en-US" sz="3200" b="1" dirty="0">
                <a:solidFill>
                  <a:schemeClr val="tx2"/>
                </a:solidFill>
              </a:rPr>
              <a:t>	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	- </a:t>
            </a:r>
            <a:r>
              <a:rPr lang="en-US" altLang="en-US" sz="3200" b="1" u="sng" dirty="0" smtClean="0">
                <a:solidFill>
                  <a:srgbClr val="FF0000"/>
                </a:solidFill>
              </a:rPr>
              <a:t>direct observation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3200" b="1" dirty="0" smtClean="0"/>
              <a:t>(include </a:t>
            </a:r>
            <a:r>
              <a:rPr lang="en-US" altLang="en-US" sz="3200" b="1" dirty="0"/>
              <a:t>all 5 </a:t>
            </a:r>
            <a:r>
              <a:rPr lang="en-US" altLang="en-US" sz="3200" b="1" dirty="0" smtClean="0"/>
              <a:t>senses)</a:t>
            </a:r>
          </a:p>
          <a:p>
            <a:pPr marL="609600" indent="-609600">
              <a:buFont typeface="Symbol" panose="05050102010706020507" pitchFamily="18" charset="2"/>
              <a:buNone/>
            </a:pPr>
            <a:r>
              <a:rPr lang="en-US" altLang="en-US" sz="3200" b="1" dirty="0" smtClean="0"/>
              <a:t>		   Those that can be seen, heard, tasted, touched or smelled</a:t>
            </a:r>
          </a:p>
          <a:p>
            <a:pPr marL="609600" indent="-609600">
              <a:buFont typeface="Symbol" panose="05050102010706020507" pitchFamily="18" charset="2"/>
              <a:buNone/>
            </a:pPr>
            <a:r>
              <a:rPr lang="en-US" altLang="en-US" sz="3200" b="1" dirty="0"/>
              <a:t>	</a:t>
            </a:r>
            <a:r>
              <a:rPr lang="en-US" altLang="en-US" sz="3200" b="1" dirty="0" smtClean="0"/>
              <a:t>		Example:  smell </a:t>
            </a:r>
            <a:r>
              <a:rPr lang="en-US" altLang="en-US" sz="3200" b="1" dirty="0" smtClean="0"/>
              <a:t>a </a:t>
            </a:r>
            <a:r>
              <a:rPr lang="en-US" altLang="en-US" sz="3200" b="1" dirty="0" smtClean="0"/>
              <a:t>rose, </a:t>
            </a:r>
            <a:r>
              <a:rPr lang="en-US" altLang="en-US" sz="3200" b="1" dirty="0" smtClean="0"/>
              <a:t>hear a </a:t>
            </a:r>
            <a:r>
              <a:rPr lang="en-US" altLang="en-US" sz="3200" b="1" dirty="0" smtClean="0"/>
              <a:t>bird chirping, </a:t>
            </a:r>
            <a:r>
              <a:rPr lang="en-US" altLang="en-US" sz="3200" b="1" dirty="0" smtClean="0"/>
              <a:t>read a book</a:t>
            </a:r>
            <a:endParaRPr lang="en-US" altLang="en-US" sz="3200" b="1" dirty="0" smtClean="0"/>
          </a:p>
          <a:p>
            <a:pPr marL="609600" indent="-609600">
              <a:buFont typeface="Symbol" panose="05050102010706020507" pitchFamily="18" charset="2"/>
              <a:buNone/>
            </a:pPr>
            <a:endParaRPr lang="en-US" altLang="en-US" sz="1200" b="1" dirty="0" smtClean="0">
              <a:solidFill>
                <a:schemeClr val="tx2"/>
              </a:solidFill>
            </a:endParaRPr>
          </a:p>
          <a:p>
            <a:pPr marL="609600" indent="-609600">
              <a:buFont typeface="Symbol" panose="05050102010706020507" pitchFamily="18" charset="2"/>
              <a:buNone/>
            </a:pPr>
            <a:r>
              <a:rPr lang="en-US" altLang="en-US" sz="3200" b="1" dirty="0" smtClean="0">
                <a:solidFill>
                  <a:schemeClr val="tx2"/>
                </a:solidFill>
              </a:rPr>
              <a:t>		- </a:t>
            </a:r>
            <a:r>
              <a:rPr lang="en-US" altLang="en-US" sz="3200" b="1" u="sng" dirty="0" smtClean="0">
                <a:solidFill>
                  <a:srgbClr val="FF0000"/>
                </a:solidFill>
              </a:rPr>
              <a:t>indirect observation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 </a:t>
            </a:r>
          </a:p>
          <a:p>
            <a:pPr marL="609600" indent="-609600">
              <a:buFont typeface="Symbol" panose="05050102010706020507" pitchFamily="18" charset="2"/>
              <a:buNone/>
            </a:pPr>
            <a:r>
              <a:rPr lang="en-US" altLang="en-US" sz="3200" b="1" dirty="0" smtClean="0">
                <a:solidFill>
                  <a:schemeClr val="tx2"/>
                </a:solidFill>
              </a:rPr>
              <a:t>		  </a:t>
            </a:r>
            <a:r>
              <a:rPr lang="en-US" altLang="en-US" sz="3200" b="1" dirty="0" smtClean="0"/>
              <a:t>Those that cannot be </a:t>
            </a:r>
            <a:r>
              <a:rPr lang="en-US" altLang="en-US" sz="3200" b="1" dirty="0" smtClean="0"/>
              <a:t>seen, but their effects can be seen.</a:t>
            </a:r>
            <a:endParaRPr lang="en-US" altLang="en-US" sz="3200" b="1" dirty="0" smtClean="0"/>
          </a:p>
          <a:p>
            <a:pPr marL="609600" indent="-609600">
              <a:buFont typeface="Symbol" panose="05050102010706020507" pitchFamily="18" charset="2"/>
              <a:buNone/>
            </a:pPr>
            <a:r>
              <a:rPr lang="en-US" altLang="en-US" sz="3200" b="1" dirty="0"/>
              <a:t>	</a:t>
            </a:r>
            <a:r>
              <a:rPr lang="en-US" altLang="en-US" sz="3200" b="1" dirty="0" smtClean="0"/>
              <a:t>		Example: </a:t>
            </a:r>
            <a:r>
              <a:rPr lang="en-US" altLang="en-US" sz="3200" b="1" dirty="0" smtClean="0"/>
              <a:t> - you tripped and </a:t>
            </a:r>
            <a:r>
              <a:rPr lang="en-US" altLang="en-US" sz="3200" b="1" u="sng" dirty="0" smtClean="0"/>
              <a:t>gravity</a:t>
            </a:r>
            <a:r>
              <a:rPr lang="en-US" altLang="en-US" sz="3200" b="1" dirty="0" smtClean="0"/>
              <a:t> caused you to fall</a:t>
            </a:r>
          </a:p>
          <a:p>
            <a:pPr marL="609600" indent="-609600">
              <a:buFont typeface="Symbol" panose="05050102010706020507" pitchFamily="18" charset="2"/>
              <a:buNone/>
            </a:pPr>
            <a:r>
              <a:rPr lang="en-US" altLang="en-US" sz="3200" b="1" dirty="0"/>
              <a:t>	</a:t>
            </a:r>
            <a:r>
              <a:rPr lang="en-US" altLang="en-US" sz="3200" b="1" dirty="0" smtClean="0"/>
              <a:t>			         - </a:t>
            </a:r>
            <a:r>
              <a:rPr lang="en-US" altLang="en-US" sz="3200" b="1" u="sng" dirty="0" smtClean="0"/>
              <a:t>wind</a:t>
            </a:r>
            <a:r>
              <a:rPr lang="en-US" altLang="en-US" sz="3200" b="1" dirty="0" smtClean="0"/>
              <a:t> blew the papers all over the place</a:t>
            </a:r>
            <a:endParaRPr lang="en-US" altLang="en-US" sz="32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9789459" y="6199094"/>
            <a:ext cx="874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Click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078" name="Picture 6" descr="Image result for obser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459" y="470647"/>
            <a:ext cx="2216628" cy="1479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Image result for wind blow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87" y="5217956"/>
            <a:ext cx="1990166" cy="1350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25388" y="2164977"/>
            <a:ext cx="10327341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425387" y="4048063"/>
            <a:ext cx="10327341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15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506504" y="291353"/>
            <a:ext cx="9484659" cy="8382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b="1" dirty="0" smtClean="0">
                <a:latin typeface="+mn-lt"/>
              </a:rPr>
              <a:t>2. </a:t>
            </a:r>
            <a:r>
              <a:rPr lang="en-US" b="1" u="sng" dirty="0" smtClean="0">
                <a:latin typeface="+mn-lt"/>
              </a:rPr>
              <a:t>Observations lead to 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Questions</a:t>
            </a:r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endParaRPr lang="en-US" b="1" u="sng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19199" y="1295400"/>
            <a:ext cx="11071413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en-US" sz="3200" b="1" dirty="0" smtClean="0"/>
              <a:t>After </a:t>
            </a:r>
            <a:r>
              <a:rPr lang="en-US" altLang="en-US" sz="3200" b="1" dirty="0" smtClean="0"/>
              <a:t>making some initial observations of the world around you. </a:t>
            </a:r>
          </a:p>
          <a:p>
            <a:pPr>
              <a:lnSpc>
                <a:spcPct val="80000"/>
              </a:lnSpc>
              <a:buFont typeface="Symbol" panose="05050102010706020507" pitchFamily="18" charset="2"/>
              <a:buNone/>
            </a:pPr>
            <a:endParaRPr lang="en-US" altLang="en-US" sz="1800" b="1" dirty="0"/>
          </a:p>
          <a:p>
            <a:pPr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en-US" sz="3200" b="1" dirty="0" smtClean="0"/>
              <a:t>Form a question you would </a:t>
            </a:r>
            <a:r>
              <a:rPr lang="en-US" altLang="en-US" sz="3200" b="1" dirty="0" smtClean="0"/>
              <a:t>like </a:t>
            </a:r>
            <a:r>
              <a:rPr lang="en-US" altLang="en-US" sz="3200" b="1" dirty="0" smtClean="0"/>
              <a:t>to be answered</a:t>
            </a:r>
            <a:r>
              <a:rPr lang="en-US" altLang="en-US" sz="3200" b="1" dirty="0" smtClean="0"/>
              <a:t>.</a:t>
            </a:r>
          </a:p>
          <a:p>
            <a:pPr>
              <a:lnSpc>
                <a:spcPct val="80000"/>
              </a:lnSpc>
              <a:buFont typeface="Symbol" panose="05050102010706020507" pitchFamily="18" charset="2"/>
              <a:buNone/>
            </a:pPr>
            <a:endParaRPr lang="en-US" altLang="en-US" sz="1400" dirty="0" smtClean="0"/>
          </a:p>
          <a:p>
            <a:pPr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en-US" dirty="0"/>
              <a:t>	</a:t>
            </a:r>
            <a:r>
              <a:rPr lang="en-US" altLang="en-US" u="sng" dirty="0" smtClean="0"/>
              <a:t>Example</a:t>
            </a:r>
            <a:r>
              <a:rPr lang="en-US" altLang="en-US" dirty="0" smtClean="0"/>
              <a:t>:  </a:t>
            </a:r>
          </a:p>
          <a:p>
            <a:pPr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en-US" i="1" dirty="0" smtClean="0"/>
              <a:t>		Observation </a:t>
            </a:r>
            <a:r>
              <a:rPr lang="en-US" altLang="en-US" i="1" dirty="0" smtClean="0"/>
              <a:t>1</a:t>
            </a:r>
            <a:r>
              <a:rPr lang="en-US" altLang="en-US" dirty="0" smtClean="0"/>
              <a:t> </a:t>
            </a:r>
            <a:r>
              <a:rPr lang="en-US" altLang="en-US" dirty="0" smtClean="0"/>
              <a:t>– Durin</a:t>
            </a:r>
            <a:r>
              <a:rPr lang="en-US" altLang="en-US" dirty="0" smtClean="0"/>
              <a:t>g basketball practice my heart rate appears 			       to increase.</a:t>
            </a:r>
            <a:endParaRPr lang="en-US" altLang="en-US" dirty="0" smtClean="0"/>
          </a:p>
          <a:p>
            <a:pPr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en-US" i="1" dirty="0" smtClean="0"/>
              <a:t>		Observation </a:t>
            </a:r>
            <a:r>
              <a:rPr lang="en-US" altLang="en-US" i="1" dirty="0" smtClean="0"/>
              <a:t>2</a:t>
            </a:r>
            <a:r>
              <a:rPr lang="en-US" altLang="en-US" dirty="0" smtClean="0"/>
              <a:t> </a:t>
            </a:r>
            <a:r>
              <a:rPr lang="en-US" altLang="en-US" dirty="0" smtClean="0"/>
              <a:t>– When restin</a:t>
            </a:r>
            <a:r>
              <a:rPr lang="en-US" altLang="en-US" dirty="0" smtClean="0"/>
              <a:t>g after practice my heart rate appears 			       to go down.</a:t>
            </a:r>
            <a:endParaRPr lang="en-US" altLang="en-US" dirty="0" smtClean="0"/>
          </a:p>
          <a:p>
            <a:pPr>
              <a:lnSpc>
                <a:spcPct val="80000"/>
              </a:lnSpc>
              <a:buFont typeface="Symbol" panose="05050102010706020507" pitchFamily="18" charset="2"/>
              <a:buNone/>
            </a:pPr>
            <a:endParaRPr lang="en-US" altLang="en-US" sz="2400" dirty="0" smtClean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en-US" dirty="0" smtClean="0">
                <a:solidFill>
                  <a:srgbClr val="FF0000"/>
                </a:solidFill>
              </a:rPr>
              <a:t>		</a:t>
            </a:r>
            <a:r>
              <a:rPr lang="en-US" altLang="en-US" u="sng" dirty="0" smtClean="0">
                <a:solidFill>
                  <a:srgbClr val="FF0000"/>
                </a:solidFill>
              </a:rPr>
              <a:t>Question</a:t>
            </a:r>
            <a:r>
              <a:rPr lang="en-US" altLang="en-US" dirty="0" smtClean="0">
                <a:solidFill>
                  <a:schemeClr val="tx2"/>
                </a:solidFill>
              </a:rPr>
              <a:t>: </a:t>
            </a:r>
            <a:r>
              <a:rPr lang="en-US" altLang="en-US" sz="3200" b="1" dirty="0" smtClean="0"/>
              <a:t>Does exercise affect heart rate?</a:t>
            </a:r>
            <a:endParaRPr lang="en-US" altLang="en-US" sz="3200" b="1" dirty="0" smtClean="0"/>
          </a:p>
        </p:txBody>
      </p:sp>
      <p:pic>
        <p:nvPicPr>
          <p:cNvPr id="1026" name="Picture 2" descr="Image result for question m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65" y="3916364"/>
            <a:ext cx="1772343" cy="1933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749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277471" y="2832848"/>
            <a:ext cx="8794375" cy="24652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Symbol" panose="05050102010706020507" pitchFamily="18" charset="2"/>
              <a:buNone/>
              <a:defRPr/>
            </a:pPr>
            <a:r>
              <a:rPr lang="en-US" sz="3200" b="1" u="sng" dirty="0" smtClean="0"/>
              <a:t>Criteria for a valid hypothesis</a:t>
            </a:r>
            <a:r>
              <a:rPr lang="en-US" sz="3200" b="1" dirty="0" smtClean="0"/>
              <a:t>:</a:t>
            </a:r>
          </a:p>
          <a:p>
            <a:pPr>
              <a:buFont typeface="Symbol" panose="05050102010706020507" pitchFamily="18" charset="2"/>
              <a:buNone/>
              <a:defRPr/>
            </a:pPr>
            <a:r>
              <a:rPr lang="en-US" sz="3200" b="1" dirty="0" smtClean="0"/>
              <a:t>It </a:t>
            </a:r>
            <a:r>
              <a:rPr lang="en-US" sz="3200" b="1" dirty="0" smtClean="0"/>
              <a:t>MUST be a statement.</a:t>
            </a:r>
          </a:p>
          <a:p>
            <a:pPr>
              <a:buFont typeface="Symbol" panose="05050102010706020507" pitchFamily="18" charset="2"/>
              <a:buNone/>
              <a:defRPr/>
            </a:pPr>
            <a:r>
              <a:rPr lang="en-US" sz="3200" b="1" dirty="0" smtClean="0"/>
              <a:t>It MUST </a:t>
            </a:r>
            <a:r>
              <a:rPr lang="en-US" sz="3200" b="1" dirty="0" smtClean="0"/>
              <a:t>be testable.</a:t>
            </a:r>
          </a:p>
          <a:p>
            <a:pPr>
              <a:buFont typeface="Symbol" panose="05050102010706020507" pitchFamily="18" charset="2"/>
              <a:buNone/>
              <a:defRPr/>
            </a:pPr>
            <a:r>
              <a:rPr lang="en-US" sz="3200" b="1" dirty="0" smtClean="0"/>
              <a:t>It </a:t>
            </a:r>
            <a:r>
              <a:rPr lang="en-US" sz="3200" b="1" dirty="0" smtClean="0"/>
              <a:t>MUST be </a:t>
            </a:r>
            <a:r>
              <a:rPr lang="en-US" sz="3200" b="1" dirty="0" smtClean="0"/>
              <a:t>specific to and answer your question.</a:t>
            </a:r>
            <a:endParaRPr lang="en-US" sz="3200" b="1" dirty="0" smtClean="0"/>
          </a:p>
          <a:p>
            <a:pPr>
              <a:buFont typeface="Symbol" panose="05050102010706020507" pitchFamily="18" charset="2"/>
              <a:buNone/>
              <a:defRPr/>
            </a:pPr>
            <a:endParaRPr lang="en-US" sz="1400" u="sng" dirty="0" smtClean="0">
              <a:solidFill>
                <a:schemeClr val="tx2"/>
              </a:solidFill>
            </a:endParaRPr>
          </a:p>
          <a:p>
            <a:pPr>
              <a:buFont typeface="Symbol" panose="05050102010706020507" pitchFamily="18" charset="2"/>
              <a:buNone/>
              <a:defRPr/>
            </a:pPr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2353" y="497541"/>
            <a:ext cx="1090556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3. </a:t>
            </a:r>
            <a:r>
              <a:rPr lang="en-US" sz="4400" b="1" u="sng" dirty="0" smtClean="0"/>
              <a:t>Hypothesis</a:t>
            </a:r>
          </a:p>
          <a:p>
            <a:endParaRPr lang="en-US" b="1" dirty="0"/>
          </a:p>
          <a:p>
            <a:r>
              <a:rPr lang="en-US" sz="3200" b="1" dirty="0" smtClean="0"/>
              <a:t>      In science, a prediction known as a </a:t>
            </a:r>
            <a:r>
              <a:rPr lang="en-US" sz="3200" b="1" dirty="0" smtClean="0">
                <a:solidFill>
                  <a:srgbClr val="FF0000"/>
                </a:solidFill>
              </a:rPr>
              <a:t>hypothesis</a:t>
            </a:r>
            <a:r>
              <a:rPr lang="en-US" sz="3200" b="1" dirty="0" smtClean="0"/>
              <a:t> is made to  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  help explain one possible answer to the question.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72353" y="5983941"/>
            <a:ext cx="25549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Hypothesis  = singular</a:t>
            </a:r>
          </a:p>
          <a:p>
            <a:r>
              <a:rPr lang="en-US" sz="2000" dirty="0" smtClean="0"/>
              <a:t>Hypotheses = plural</a:t>
            </a:r>
            <a:endParaRPr lang="en-US" sz="2000" dirty="0"/>
          </a:p>
        </p:txBody>
      </p:sp>
      <p:pic>
        <p:nvPicPr>
          <p:cNvPr id="2050" name="Picture 2" descr="Image result for hypothesi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05"/>
          <a:stretch/>
        </p:blipFill>
        <p:spPr bwMode="auto">
          <a:xfrm>
            <a:off x="8304177" y="2528866"/>
            <a:ext cx="3273741" cy="203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277471" y="2528866"/>
            <a:ext cx="10394576" cy="341632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_________________________________________________________________________________________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_________________________________________________________________________________________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_________________________________________________________________________________________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44590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8224" y="484094"/>
            <a:ext cx="1124174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Which of the following are valid hypotheses concerning our exercise question?</a:t>
            </a:r>
          </a:p>
          <a:p>
            <a:endParaRPr lang="en-US" b="1" dirty="0"/>
          </a:p>
          <a:p>
            <a:r>
              <a:rPr lang="en-US" sz="3200" b="1" dirty="0" smtClean="0"/>
              <a:t>	1. Will exercise increase my heart rate?</a:t>
            </a:r>
          </a:p>
          <a:p>
            <a:endParaRPr lang="en-US" b="1" dirty="0" smtClean="0"/>
          </a:p>
          <a:p>
            <a:endParaRPr lang="en-US" sz="3200" b="1" dirty="0" smtClean="0"/>
          </a:p>
          <a:p>
            <a:r>
              <a:rPr lang="en-US" sz="3200" b="1" dirty="0"/>
              <a:t>	</a:t>
            </a:r>
            <a:r>
              <a:rPr lang="en-US" sz="3200" b="1" dirty="0" smtClean="0"/>
              <a:t>2. If I exercise, then my heart rate will increase.</a:t>
            </a:r>
          </a:p>
          <a:p>
            <a:endParaRPr lang="en-US" b="1" dirty="0" smtClean="0"/>
          </a:p>
          <a:p>
            <a:endParaRPr lang="en-US" sz="3200" b="1" dirty="0" smtClean="0"/>
          </a:p>
          <a:p>
            <a:r>
              <a:rPr lang="en-US" sz="3200" b="1" dirty="0"/>
              <a:t>	</a:t>
            </a:r>
            <a:r>
              <a:rPr lang="en-US" sz="3200" b="1" dirty="0" smtClean="0"/>
              <a:t>3. If I exercise, then my heart rate will decrease.</a:t>
            </a:r>
          </a:p>
          <a:p>
            <a:endParaRPr lang="en-US" b="1" dirty="0" smtClean="0"/>
          </a:p>
          <a:p>
            <a:endParaRPr lang="en-US" sz="3200" b="1" dirty="0"/>
          </a:p>
          <a:p>
            <a:r>
              <a:rPr lang="en-US" sz="3200" b="1" dirty="0" smtClean="0"/>
              <a:t>	4. If exercise increases my heart rate, then I will be hungry.</a:t>
            </a:r>
          </a:p>
          <a:p>
            <a:r>
              <a:rPr lang="en-US" dirty="0"/>
              <a:t>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3612" y="2286000"/>
            <a:ext cx="9560859" cy="72614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03612" y="3613561"/>
            <a:ext cx="9560859" cy="72614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03611" y="4814047"/>
            <a:ext cx="9560859" cy="72614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003611" y="6030333"/>
            <a:ext cx="9560859" cy="72614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11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52282" y="1286110"/>
            <a:ext cx="1052904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An investigation is a systematic study of the facts or finding new information about a particular truth.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Scientists perform investigations by using:</a:t>
            </a:r>
          </a:p>
          <a:p>
            <a:r>
              <a:rPr lang="en-US" sz="3200" b="1" dirty="0"/>
              <a:t>	</a:t>
            </a:r>
            <a:r>
              <a:rPr lang="en-US" sz="3200" b="1" dirty="0" smtClean="0"/>
              <a:t>A. </a:t>
            </a:r>
            <a:r>
              <a:rPr lang="en-US" sz="3200" b="1" dirty="0" smtClean="0">
                <a:solidFill>
                  <a:srgbClr val="FF0000"/>
                </a:solidFill>
              </a:rPr>
              <a:t>Controlled experiments 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	</a:t>
            </a:r>
            <a:r>
              <a:rPr lang="en-US" sz="3200" b="1" dirty="0" smtClean="0"/>
              <a:t>B.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/>
              <a:t>When performing an experiment is not possible or </a:t>
            </a:r>
          </a:p>
          <a:p>
            <a:r>
              <a:rPr lang="en-US" sz="3200" b="1" dirty="0"/>
              <a:t>	</a:t>
            </a:r>
            <a:r>
              <a:rPr lang="en-US" sz="3200" b="1" dirty="0" smtClean="0"/>
              <a:t>     unethical, a </a:t>
            </a:r>
            <a:r>
              <a:rPr lang="en-US" sz="3200" b="1" dirty="0" smtClean="0">
                <a:solidFill>
                  <a:srgbClr val="FF0000"/>
                </a:solidFill>
              </a:rPr>
              <a:t>Study</a:t>
            </a:r>
            <a:r>
              <a:rPr lang="en-US" sz="3200" b="1" dirty="0" smtClean="0"/>
              <a:t> can be performed to test a</a:t>
            </a:r>
          </a:p>
          <a:p>
            <a:r>
              <a:rPr lang="en-US" sz="3200" b="1" dirty="0"/>
              <a:t>	</a:t>
            </a:r>
            <a:r>
              <a:rPr lang="en-US" sz="3200" b="1" dirty="0" smtClean="0"/>
              <a:t>     hypothesis.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2353" y="295835"/>
            <a:ext cx="44644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4. </a:t>
            </a:r>
            <a:r>
              <a:rPr lang="en-US" sz="4400" b="1" u="sng" dirty="0"/>
              <a:t>Investigate</a:t>
            </a:r>
          </a:p>
        </p:txBody>
      </p:sp>
      <p:pic>
        <p:nvPicPr>
          <p:cNvPr id="4098" name="Picture 2" descr="Image result for investiga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10" y="4415113"/>
            <a:ext cx="2219325" cy="205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814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592</Words>
  <Application>Microsoft Office PowerPoint</Application>
  <PresentationFormat>Widescreen</PresentationFormat>
  <Paragraphs>179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Observations lead to Questions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 Evaluate</vt:lpstr>
      <vt:lpstr>PowerPoint Presentation</vt:lpstr>
      <vt:lpstr>Scientific Theory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moules,keith</dc:creator>
  <cp:lastModifiedBy>moules,keith</cp:lastModifiedBy>
  <cp:revision>39</cp:revision>
  <cp:lastPrinted>2017-08-28T19:54:55Z</cp:lastPrinted>
  <dcterms:created xsi:type="dcterms:W3CDTF">2017-08-22T19:44:35Z</dcterms:created>
  <dcterms:modified xsi:type="dcterms:W3CDTF">2017-08-28T20:10:39Z</dcterms:modified>
</cp:coreProperties>
</file>